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91" r:id="rId6"/>
    <p:sldId id="312" r:id="rId7"/>
    <p:sldId id="258" r:id="rId8"/>
    <p:sldId id="298" r:id="rId9"/>
    <p:sldId id="313" r:id="rId10"/>
    <p:sldId id="296" r:id="rId11"/>
    <p:sldId id="316" r:id="rId12"/>
    <p:sldId id="314" r:id="rId13"/>
    <p:sldId id="315" r:id="rId14"/>
    <p:sldId id="305" r:id="rId15"/>
    <p:sldId id="308" r:id="rId16"/>
    <p:sldId id="307" r:id="rId17"/>
    <p:sldId id="306" r:id="rId18"/>
    <p:sldId id="311" r:id="rId19"/>
    <p:sldId id="310" r:id="rId20"/>
    <p:sldId id="309" r:id="rId21"/>
    <p:sldId id="277" r:id="rId22"/>
    <p:sldId id="279" r:id="rId23"/>
    <p:sldId id="317" r:id="rId24"/>
    <p:sldId id="318" r:id="rId25"/>
    <p:sldId id="319" r:id="rId26"/>
  </p:sldIdLst>
  <p:sldSz cx="9144000" cy="6858000" type="screen4x3"/>
  <p:notesSz cx="7010400" cy="11125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FA1"/>
    <a:srgbClr val="808080"/>
    <a:srgbClr val="404040"/>
    <a:srgbClr val="CCCCCC"/>
    <a:srgbClr val="E17068"/>
    <a:srgbClr val="FE454A"/>
    <a:srgbClr val="E10202"/>
    <a:srgbClr val="EF41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80" autoAdjust="0"/>
  </p:normalViewPr>
  <p:slideViewPr>
    <p:cSldViewPr snapToObjects="1">
      <p:cViewPr>
        <p:scale>
          <a:sx n="68" d="100"/>
          <a:sy n="68" d="100"/>
        </p:scale>
        <p:origin x="-1224" y="-648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r">
              <a:defRPr sz="1400"/>
            </a:lvl1pPr>
          </a:lstStyle>
          <a:p>
            <a:fld id="{5DD39CAA-92BD-4177-B1B6-6847A4C62EC5}" type="datetimeFigureOut">
              <a:rPr lang="es-ES" smtClean="0"/>
              <a:pPr/>
              <a:t>26/06/2014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10567009"/>
            <a:ext cx="3037840" cy="556260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10567009"/>
            <a:ext cx="3037840" cy="556260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r">
              <a:defRPr sz="1400"/>
            </a:lvl1pPr>
          </a:lstStyle>
          <a:p>
            <a:fld id="{0EFF2AD2-D47D-4177-BCF1-894A4BC127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2720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wrap="square" lIns="103629" tIns="51814" rIns="103629" bIns="51814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wrap="square" lIns="103629" tIns="51814" rIns="103629" bIns="518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fld id="{BFF6F53E-803A-4753-9B55-A4F5B8E72BE1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835025"/>
            <a:ext cx="5562600" cy="417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103629" tIns="51814" rIns="103629" bIns="5181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vert="horz" wrap="square" lIns="103629" tIns="51814" rIns="103629" bIns="518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67009"/>
            <a:ext cx="3037840" cy="556260"/>
          </a:xfrm>
          <a:prstGeom prst="rect">
            <a:avLst/>
          </a:prstGeom>
        </p:spPr>
        <p:txBody>
          <a:bodyPr vert="horz" wrap="square" lIns="103629" tIns="51814" rIns="103629" bIns="51814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0567009"/>
            <a:ext cx="3037840" cy="556260"/>
          </a:xfrm>
          <a:prstGeom prst="rect">
            <a:avLst/>
          </a:prstGeom>
        </p:spPr>
        <p:txBody>
          <a:bodyPr vert="horz" wrap="square" lIns="103629" tIns="51814" rIns="103629" bIns="51814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fld id="{E74C568E-14FA-42A7-AE43-C051FCB316A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43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5ADD9FB-100F-44A8-80B7-75FFC8DC9460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2D1F0FE-AB95-455F-9FE2-D5BA86D0470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610CFC-5283-4BCD-84EE-1BF941813DC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FD71FA-BD97-4F27-ACD1-7DB338B142A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D489D6-907F-47E6-9D56-F4CE1B75361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5AFC9F-EF8F-44D3-952D-31289884B9E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91590C-3D7E-43A8-834C-573F67EA524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504A91-F3B8-4D65-89CC-B7A839A2DAF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2F273EC-1F11-453B-A6FE-CCCF045CCFA8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47AA7D8-4348-4EA1-9031-A24BD102057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494168A-A224-4DA6-9DD5-2CCF98487736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FF72DD6-E6AC-4A78-8A97-B45118A03D7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8A36329-A1BA-45EE-9FE1-71F881444C56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0C55411-1CF8-464A-8D61-18BD5E8553F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519867A-F9FE-4C73-B34C-8FA5CAE6B088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D5D77C9-9AE0-465D-86DA-46A467F3E0A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91B0E2E-55A3-4439-B477-FAB5B05B228B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C8C3473-BB76-4A21-BD22-A6A3FB4E793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7B63689-3029-41C4-89F9-9B12909736BE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E0407EA-48CA-461F-825F-E6B71F35C5F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E116AAF-8FCD-4EF7-884D-DC5FB6271983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E8A1CCE-5330-4EBD-9E8C-6ECA4024415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5A9637A-C268-407F-BC88-F3EC66AA7EAB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AED51A1-0C89-4527-BE81-7DE8F880BCA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52F9595-D235-4E66-8A7C-1202B1665F5F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971A7D0-C82D-4308-AF49-D27DC7421BB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EC98691-0ADA-484B-97A2-F9312E3E91C4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3A8A21A-858A-4B52-8E13-2DF6FF1DC19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5C2D191-1C11-4C33-96D4-A07172164322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D117FCE-80C5-497C-89D7-D2482E238DA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121E265-A2F9-45C8-89DE-0BAD52139EBC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E5387E2-B5F5-4629-83D5-C97F230B1A6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66EEAF3-DC4C-4736-B39D-DEE7B24C6430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B21258F-2B98-4EFF-8CF7-0A3FBEF19A5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F2C964B-FD45-41FD-A588-057DA0DE634A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7C40851-B228-4019-9EA1-556F938C2FB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F08E0E8-68C5-49FE-B35A-372B191E4269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24CA0-A503-4D4A-8930-72B66684BD7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Gobierno de Chile | Ministerio del Interior</a:t>
            </a:r>
          </a:p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8BB271-086D-44C4-81C6-C77A83F7336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7B5B51C-32AC-4A18-A982-18AC223B1E1C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F4FB4-AD10-4510-B4FC-70453A87B51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17F52BA-2D84-4F1F-95E4-CA4ED038E7A6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1439F-C3F8-4949-AFAD-671F44D1F9B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5C5E7CF-71FD-402C-AB63-C25075B43055}" type="datetime1">
              <a:rPr lang="en-US"/>
              <a:pPr/>
              <a:t>6/26/2014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27A1B-0911-4519-8389-11E37E6765C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 userDrawn="1"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 userDrawn="1"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 userDrawn="1"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 userDrawn="1"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607878B6-8883-46A6-AA0D-32709C8C8BA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8436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ES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ES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pic>
          <p:nvPicPr>
            <p:cNvPr id="18441" name="Picture 1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2" name="Picture 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3" name="Picture 1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notrabajomujer.cl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notrabajomujer.cl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notrabajomujer.cl/" TargetMode="Externa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 bwMode="auto">
          <a:xfrm>
            <a:off x="457200" y="1730375"/>
            <a:ext cx="777240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CL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Bono al Trabajo de </a:t>
            </a:r>
            <a:r>
              <a:rPr lang="es-CL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la Mujer</a:t>
            </a:r>
            <a:br>
              <a:rPr lang="es-CL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MX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MX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Ley N°20.595 y 20.338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_tradnl" sz="3200" b="1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107432"/>
            <a:ext cx="7041976" cy="609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Aft>
                <a:spcPct val="0"/>
              </a:spcAft>
              <a:buFont typeface="Arial" charset="0"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5116513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164513" cy="1143000"/>
          </a:xfrm>
        </p:spPr>
        <p:txBody>
          <a:bodyPr/>
          <a:lstStyle/>
          <a:p>
            <a:pPr algn="ctr"/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  <a:latin typeface="gobCL" pitchFamily="50" charset="0"/>
              </a:rPr>
              <a:t>PROCESO DE POSTULACIÓN</a:t>
            </a:r>
            <a:endParaRPr lang="es-CL" sz="3200" b="1" dirty="0">
              <a:solidFill>
                <a:schemeClr val="accent1">
                  <a:lumMod val="75000"/>
                </a:schemeClr>
              </a:solidFill>
              <a:latin typeface="gobCL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15887"/>
            <a:ext cx="8229600" cy="720725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latin typeface="gobCL" pitchFamily="50" charset="0"/>
              </a:rPr>
              <a:t>Solicitud de la Trabajadora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013576" cy="47529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dirty="0" smtClean="0">
                <a:latin typeface="gobCL" pitchFamily="50" charset="0"/>
              </a:rPr>
              <a:t>La trabajadora dependiente, sus empleadores y la trabajadora independiente </a:t>
            </a:r>
            <a:r>
              <a:rPr lang="es-ES" b="1" dirty="0" smtClean="0">
                <a:latin typeface="gobCL" pitchFamily="50" charset="0"/>
              </a:rPr>
              <a:t>deberán solicitar el bono al trabajo por separado</a:t>
            </a:r>
            <a:r>
              <a:rPr lang="es-ES" u="sng" dirty="0" smtClean="0">
                <a:latin typeface="gobCL" pitchFamily="50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" u="sng" dirty="0" smtClean="0">
              <a:latin typeface="gobCL" pitchFamily="50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ES" dirty="0" smtClean="0">
                <a:latin typeface="gobCL" pitchFamily="50" charset="0"/>
              </a:rPr>
              <a:t>Las trabajadoras dependientes y las independientes deben presentar la solicitud del bono al trabajo a través de la pagina web </a:t>
            </a:r>
            <a:r>
              <a:rPr lang="es-ES" i="1" dirty="0" smtClean="0">
                <a:solidFill>
                  <a:srgbClr val="0000FF"/>
                </a:solidFill>
                <a:latin typeface="gobCL" pitchFamily="50" charset="0"/>
                <a:cs typeface="Arial" charset="0"/>
                <a:hlinkClick r:id="rId2"/>
              </a:rPr>
              <a:t>www.bonotrabajomujer.cl</a:t>
            </a:r>
            <a:endParaRPr lang="es-ES" i="1" dirty="0" smtClean="0">
              <a:solidFill>
                <a:srgbClr val="0000FF"/>
              </a:solidFill>
              <a:latin typeface="gobCL" pitchFamily="50" charset="0"/>
              <a:cs typeface="Arial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s-ES" i="1" dirty="0">
              <a:solidFill>
                <a:srgbClr val="0000FF"/>
              </a:solidFill>
              <a:latin typeface="gobCL" pitchFamily="50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ES" b="1" dirty="0" smtClean="0">
                <a:latin typeface="gobCL" pitchFamily="50" charset="0"/>
              </a:rPr>
              <a:t>Las trabajadoras que no presenten su solicitud dentro del año calendario</a:t>
            </a:r>
            <a:r>
              <a:rPr lang="es-ES" dirty="0" smtClean="0">
                <a:latin typeface="gobCL" pitchFamily="50" charset="0"/>
              </a:rPr>
              <a:t>, se entenderá que renuncian a éste, no pudiendo reclamar retroactivamente el bono.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" sz="2400" dirty="0" smtClean="0">
              <a:latin typeface="Tw Cen MT" pitchFamily="34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79512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67544" y="188641"/>
            <a:ext cx="6624736" cy="50405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ES" sz="2800" b="1" dirty="0" smtClean="0">
                <a:latin typeface="gobCL" pitchFamily="50" charset="0"/>
              </a:rPr>
              <a:t>Solicitud de Postulación Trabajadora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5" y="1504950"/>
            <a:ext cx="9010650" cy="38481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23528" y="90872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gobCL" pitchFamily="50" charset="0"/>
              </a:rPr>
              <a:t>Ingreso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1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04" y="1124744"/>
            <a:ext cx="9134475" cy="43434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3528" y="53938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gobCL" pitchFamily="50" charset="0"/>
              </a:rPr>
              <a:t>1.1	Registro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8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" y="620688"/>
            <a:ext cx="8743950" cy="58674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5980" y="12596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gobCL" pitchFamily="50" charset="0"/>
              </a:rPr>
              <a:t>1.2	Registro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3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62" y="890758"/>
            <a:ext cx="8905875" cy="438132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3528" y="26064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gobCL" pitchFamily="50" charset="0"/>
              </a:rPr>
              <a:t>2. Postulación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885" y="289840"/>
            <a:ext cx="6160443" cy="245585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50896" y="10517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gobCL" pitchFamily="50" charset="0"/>
              </a:rPr>
              <a:t>2.1	Postulación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gobCL" pitchFamily="50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0896" y="2792240"/>
            <a:ext cx="854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50000"/>
                  </a:schemeClr>
                </a:solidFill>
              </a:rPr>
              <a:t>2.2	Postulación – Cumple con requisitos – Puede postular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84984"/>
            <a:ext cx="8504708" cy="34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5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575" y="704850"/>
            <a:ext cx="6800850" cy="54483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6219" y="188640"/>
            <a:ext cx="854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gobCL" pitchFamily="50" charset="0"/>
              </a:rPr>
              <a:t>2.2	Postulación – Formulario Postulación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3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7650" y="548680"/>
            <a:ext cx="854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gobCL" pitchFamily="50" charset="0"/>
              </a:rPr>
              <a:t>2.2	Postulación – No cumple con requisitos – No puede postular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gobCL" pitchFamily="50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0" y="1690687"/>
            <a:ext cx="86487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8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22238" y="331787"/>
            <a:ext cx="8229600" cy="720725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latin typeface="gobCL" pitchFamily="50" charset="0"/>
              </a:rPr>
              <a:t>Solicitud del Empleador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412875"/>
            <a:ext cx="8064896" cy="45370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u="sng" dirty="0" smtClean="0">
              <a:latin typeface="gobCL" pitchFamily="50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dirty="0" smtClean="0">
                <a:latin typeface="gobCL" pitchFamily="50" charset="0"/>
              </a:rPr>
              <a:t>Los empleadores deberán presentar la solicitud de bono </a:t>
            </a:r>
            <a:r>
              <a:rPr lang="es-ES" b="1" dirty="0" smtClean="0">
                <a:latin typeface="gobCL" pitchFamily="50" charset="0"/>
              </a:rPr>
              <a:t>ante el SENCE </a:t>
            </a:r>
            <a:r>
              <a:rPr lang="es-ES" dirty="0" smtClean="0">
                <a:latin typeface="gobCL" pitchFamily="50" charset="0"/>
              </a:rPr>
              <a:t>a través de la página web </a:t>
            </a:r>
            <a:r>
              <a:rPr lang="es-ES" i="1" u="sng" dirty="0" smtClean="0">
                <a:solidFill>
                  <a:srgbClr val="0000FF"/>
                </a:solidFill>
                <a:latin typeface="gobCL" pitchFamily="50" charset="0"/>
                <a:cs typeface="Arial" charset="0"/>
                <a:hlinkClick r:id="rId2"/>
              </a:rPr>
              <a:t>www.bonotrabajomujer.cl</a:t>
            </a:r>
            <a:r>
              <a:rPr lang="es-ES" i="1" u="sng" dirty="0" smtClean="0">
                <a:solidFill>
                  <a:srgbClr val="0000FF"/>
                </a:solidFill>
                <a:latin typeface="gobCL" pitchFamily="50" charset="0"/>
                <a:cs typeface="Arial" charset="0"/>
              </a:rPr>
              <a:t> </a:t>
            </a:r>
            <a:r>
              <a:rPr lang="es-ES" dirty="0" smtClean="0">
                <a:latin typeface="gobCL" pitchFamily="50" charset="0"/>
              </a:rPr>
              <a:t>dentro de los primeros 25 días de cada mes. 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s-ES" dirty="0" smtClean="0">
              <a:latin typeface="gobCL" pitchFamily="50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dirty="0" smtClean="0">
                <a:latin typeface="gobCL" pitchFamily="50" charset="0"/>
              </a:rPr>
              <a:t>Los empleadores que no ejerzan su derecho en el plazo indicado, </a:t>
            </a:r>
            <a:r>
              <a:rPr lang="es-ES" b="1" dirty="0" smtClean="0">
                <a:latin typeface="gobCL" pitchFamily="50" charset="0"/>
              </a:rPr>
              <a:t>se entenderá que renuncian a éste.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s-ES" b="1" dirty="0" smtClean="0">
              <a:latin typeface="gobCL" pitchFamily="50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dirty="0" smtClean="0">
                <a:latin typeface="gobCL" pitchFamily="50" charset="0"/>
              </a:rPr>
              <a:t>Los empleadores no podrán postular si la trabajadora no ha postulado primero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dirty="0" smtClean="0">
              <a:latin typeface="gobCL" pitchFamily="50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dirty="0" smtClean="0">
                <a:latin typeface="gobCL" pitchFamily="50" charset="0"/>
              </a:rPr>
              <a:t>    	Sin embargo, podrán ejercer este derecho en los meses siguientes, debiendo para ello, presentar una solicitud dentro del plazo establecido, pero no podrán reclamar retroactivamente el bono.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76EC04-0D6F-4062-87C4-07BDA3E36539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24024" y="1454150"/>
            <a:ext cx="8352431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¿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Qué es el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Bono al Trabajo de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la Mujer?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 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Consiste en un aporte monetario que será pagado directamente a las mujeres trabajadoras que hayan postulado y que cumplan los requisitos de acceso, y a sus empleadores. El monto del beneficio dependerá de la renta de la trabajadora, y se pagará sólo si las cotizaciones previsionales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de pensión y salud se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encuentran pagadas. </a:t>
            </a:r>
          </a:p>
          <a:p>
            <a:pPr algn="just"/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Cabe señalar que el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Bono es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anual, es decir, se calcula de acuerdo a la rentas del  año calendario (enero a diciembre), no obstante la trabajadora podrá solicitar anticipos mensuales (provisionales) los cuales luego serán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re liquidados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en el cálculo anual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(Ley 20.338, Art.5°).</a:t>
            </a:r>
            <a:endParaRPr kumimoji="0" lang="es-CL" sz="20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ctr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bCL" pitchFamily="50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391344"/>
            <a:ext cx="8164513" cy="602704"/>
          </a:xfrm>
        </p:spPr>
        <p:txBody>
          <a:bodyPr/>
          <a:lstStyle/>
          <a:p>
            <a:pPr eaLnBrk="1" hangingPunct="1"/>
            <a:r>
              <a:rPr lang="es-CL" sz="3200" b="1" dirty="0" smtClean="0">
                <a:latin typeface="gobCL" pitchFamily="50" charset="0"/>
                <a:ea typeface="Verdana" pitchFamily="34" charset="0"/>
                <a:cs typeface="Verdana" pitchFamily="34" charset="0"/>
              </a:rPr>
              <a:t>Bono al Trabajo de la Mujer</a:t>
            </a:r>
            <a:endParaRPr lang="es-ES" sz="3200" b="1" dirty="0" smtClean="0">
              <a:latin typeface="gobCL" pitchFamily="50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 idx="4294967295"/>
          </p:nvPr>
        </p:nvSpPr>
        <p:spPr>
          <a:xfrm>
            <a:off x="323528" y="333375"/>
            <a:ext cx="8229600" cy="1143000"/>
          </a:xfrm>
        </p:spPr>
        <p:txBody>
          <a:bodyPr/>
          <a:lstStyle/>
          <a:p>
            <a:pPr eaLnBrk="1" hangingPunct="1"/>
            <a:r>
              <a:rPr lang="es-CL" sz="3200" b="1" dirty="0" smtClean="0">
                <a:latin typeface="gobCL" pitchFamily="50" charset="0"/>
              </a:rPr>
              <a:t>Plazos para notificar los resultados de la solicitud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23528" y="2351491"/>
            <a:ext cx="80648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SENCE,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tiene un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plazo máximo de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90 días hábiles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desde la recepción de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la  solicitud de la Trabajadora,  para notificar al domicilio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o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por correo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electrónico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si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fue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aceptada o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rechazada, asimismo podrá revisar el resultado en l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cs typeface="Arial" charset="0"/>
              </a:rPr>
              <a:t>a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cs typeface="Arial" charset="0"/>
              </a:rPr>
              <a:t>pagina web </a:t>
            </a:r>
            <a:r>
              <a:rPr lang="es-CL" sz="2000" dirty="0" smtClean="0">
                <a:latin typeface="gobCL" pitchFamily="50" charset="0"/>
                <a:cs typeface="Arial" charset="0"/>
                <a:hlinkClick r:id="rId2"/>
              </a:rPr>
              <a:t>www.bonotrabajomujer.cl</a:t>
            </a:r>
            <a:endParaRPr lang="es-CL" sz="2000" dirty="0" smtClean="0">
              <a:latin typeface="gobCL" pitchFamily="50" charset="0"/>
              <a:cs typeface="Arial" charset="0"/>
            </a:endParaRPr>
          </a:p>
          <a:p>
            <a:pPr algn="just" eaLnBrk="0" hangingPunct="0"/>
            <a:endParaRPr lang="es-ES" sz="2000" dirty="0">
              <a:solidFill>
                <a:srgbClr val="000000"/>
              </a:solidFill>
              <a:latin typeface="gobCL" pitchFamily="50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En caso de ser rechazada, se enviará una carta certificada al domicilio indicado en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bCL" pitchFamily="50" charset="0"/>
                <a:ea typeface="Calibri" pitchFamily="34" charset="0"/>
                <a:cs typeface="Times New Roman" pitchFamily="18" charset="0"/>
              </a:rPr>
              <a:t>la solicitud de la Trabajadora. 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gobCL" pitchFamily="50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11" descr="j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2868" y="3501008"/>
            <a:ext cx="17700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2" descr="jb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931" y="3501008"/>
            <a:ext cx="25908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13"/>
          <p:cNvSpPr>
            <a:spLocks noChangeArrowheads="1"/>
          </p:cNvSpPr>
          <p:nvPr/>
        </p:nvSpPr>
        <p:spPr bwMode="auto">
          <a:xfrm>
            <a:off x="971600" y="2060848"/>
            <a:ext cx="7019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Tw Cen MT" pitchFamily="34" charset="0"/>
              </a:rPr>
              <a:t>Extinción </a:t>
            </a:r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Tw Cen MT" pitchFamily="34" charset="0"/>
              </a:rPr>
              <a:t>Bono al Trabajo de la Mujer</a:t>
            </a:r>
            <a:endParaRPr lang="es-ES" sz="3200" dirty="0">
              <a:solidFill>
                <a:schemeClr val="accent1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0" name="Footer Placeholder 10"/>
          <p:cNvSpPr txBox="1">
            <a:spLocks noGrp="1"/>
          </p:cNvSpPr>
          <p:nvPr/>
        </p:nvSpPr>
        <p:spPr bwMode="auto">
          <a:xfrm>
            <a:off x="19050" y="6527800"/>
            <a:ext cx="4121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 dirty="0" err="1">
                <a:solidFill>
                  <a:schemeClr val="bg1"/>
                </a:solidFill>
                <a:latin typeface="Verdana" pitchFamily="34" charset="0"/>
              </a:rPr>
              <a:t>Gobierno</a:t>
            </a:r>
            <a:r>
              <a:rPr lang="en-US" sz="900" dirty="0">
                <a:solidFill>
                  <a:schemeClr val="bg1"/>
                </a:solidFill>
                <a:latin typeface="Verdana" pitchFamily="34" charset="0"/>
              </a:rPr>
              <a:t> de Chile | </a:t>
            </a:r>
            <a:r>
              <a:rPr lang="en-US" sz="900" dirty="0" err="1">
                <a:solidFill>
                  <a:schemeClr val="bg1"/>
                </a:solidFill>
                <a:latin typeface="Verdana" pitchFamily="34" charset="0"/>
              </a:rPr>
              <a:t>Servicio</a:t>
            </a:r>
            <a:r>
              <a:rPr lang="en-US" sz="9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Verdana" pitchFamily="34" charset="0"/>
              </a:rPr>
              <a:t>Nacional</a:t>
            </a:r>
            <a:r>
              <a:rPr lang="en-US" sz="900" dirty="0">
                <a:solidFill>
                  <a:schemeClr val="bg1"/>
                </a:solidFill>
                <a:latin typeface="Verdana" pitchFamily="34" charset="0"/>
              </a:rPr>
              <a:t> de </a:t>
            </a:r>
            <a:r>
              <a:rPr lang="en-US" sz="900" dirty="0" err="1">
                <a:solidFill>
                  <a:schemeClr val="bg1"/>
                </a:solidFill>
                <a:latin typeface="Verdana" pitchFamily="34" charset="0"/>
              </a:rPr>
              <a:t>Capacitación</a:t>
            </a:r>
            <a:r>
              <a:rPr lang="en-US" sz="900" dirty="0">
                <a:solidFill>
                  <a:schemeClr val="bg1"/>
                </a:solidFill>
                <a:latin typeface="Verdana" pitchFamily="34" charset="0"/>
              </a:rPr>
              <a:t> y </a:t>
            </a:r>
            <a:r>
              <a:rPr lang="en-US" sz="900" dirty="0" err="1">
                <a:solidFill>
                  <a:schemeClr val="bg1"/>
                </a:solidFill>
                <a:latin typeface="Verdana" pitchFamily="34" charset="0"/>
              </a:rPr>
              <a:t>Empleo</a:t>
            </a:r>
            <a:endParaRPr lang="en-US" sz="9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208912" cy="26289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" dirty="0" smtClean="0">
              <a:latin typeface="gobCL" pitchFamily="50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ES" dirty="0" smtClean="0">
                <a:latin typeface="gobCL" pitchFamily="50" charset="0"/>
              </a:rPr>
              <a:t>Edad superior a 60 años de edad.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es-ES" dirty="0" smtClean="0">
              <a:latin typeface="gobCL" pitchFamily="50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ES" dirty="0" smtClean="0">
                <a:latin typeface="gobCL" pitchFamily="50" charset="0"/>
              </a:rPr>
              <a:t>Cumplimiento 4 años de beneficio.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es-ES" dirty="0" smtClean="0">
              <a:latin typeface="gobCL" pitchFamily="50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ES" dirty="0" smtClean="0">
                <a:latin typeface="gobCL" pitchFamily="50" charset="0"/>
              </a:rPr>
              <a:t>Otras causales que serán determinadas por la Superintendencia de Seguridad Social (SUSESO).</a:t>
            </a:r>
          </a:p>
        </p:txBody>
      </p:sp>
      <p:sp>
        <p:nvSpPr>
          <p:cNvPr id="5" name="Footer Placeholder 10"/>
          <p:cNvSpPr txBox="1">
            <a:spLocks noGrp="1"/>
          </p:cNvSpPr>
          <p:nvPr/>
        </p:nvSpPr>
        <p:spPr bwMode="auto">
          <a:xfrm>
            <a:off x="19050" y="6527800"/>
            <a:ext cx="4121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 dirty="0" err="1">
                <a:solidFill>
                  <a:srgbClr val="898989"/>
                </a:solidFill>
                <a:latin typeface="Verdana" pitchFamily="34" charset="0"/>
              </a:rPr>
              <a:t>Gobierno</a:t>
            </a:r>
            <a:r>
              <a:rPr lang="en-US" sz="900" dirty="0">
                <a:solidFill>
                  <a:srgbClr val="898989"/>
                </a:solidFill>
                <a:latin typeface="Verdana" pitchFamily="34" charset="0"/>
              </a:rPr>
              <a:t> de Chile | </a:t>
            </a:r>
            <a:r>
              <a:rPr lang="en-US" sz="900" dirty="0" err="1">
                <a:solidFill>
                  <a:srgbClr val="898989"/>
                </a:solidFill>
                <a:latin typeface="Verdana" pitchFamily="34" charset="0"/>
              </a:rPr>
              <a:t>Servicio</a:t>
            </a:r>
            <a:r>
              <a:rPr lang="en-US" sz="900" dirty="0">
                <a:solidFill>
                  <a:srgbClr val="898989"/>
                </a:solidFill>
                <a:latin typeface="Verdana" pitchFamily="34" charset="0"/>
              </a:rPr>
              <a:t> </a:t>
            </a:r>
            <a:r>
              <a:rPr lang="en-US" sz="900" dirty="0" err="1">
                <a:solidFill>
                  <a:srgbClr val="898989"/>
                </a:solidFill>
                <a:latin typeface="Verdana" pitchFamily="34" charset="0"/>
              </a:rPr>
              <a:t>Nacional</a:t>
            </a:r>
            <a:r>
              <a:rPr lang="en-US" sz="900" dirty="0">
                <a:solidFill>
                  <a:srgbClr val="898989"/>
                </a:solidFill>
                <a:latin typeface="Verdana" pitchFamily="34" charset="0"/>
              </a:rPr>
              <a:t> de </a:t>
            </a:r>
            <a:r>
              <a:rPr lang="en-US" sz="900" dirty="0" err="1">
                <a:solidFill>
                  <a:srgbClr val="898989"/>
                </a:solidFill>
                <a:latin typeface="Verdana" pitchFamily="34" charset="0"/>
              </a:rPr>
              <a:t>Capacitación</a:t>
            </a:r>
            <a:r>
              <a:rPr lang="en-US" sz="900" dirty="0">
                <a:solidFill>
                  <a:srgbClr val="898989"/>
                </a:solidFill>
                <a:latin typeface="Verdana" pitchFamily="34" charset="0"/>
              </a:rPr>
              <a:t> y </a:t>
            </a:r>
            <a:r>
              <a:rPr lang="en-US" sz="900" dirty="0" err="1">
                <a:solidFill>
                  <a:srgbClr val="898989"/>
                </a:solidFill>
                <a:latin typeface="Verdana" pitchFamily="34" charset="0"/>
              </a:rPr>
              <a:t>Empleo</a:t>
            </a:r>
            <a:endParaRPr lang="en-US" sz="900" dirty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25400" y="333375"/>
            <a:ext cx="8229600" cy="1143000"/>
          </a:xfrm>
        </p:spPr>
        <p:txBody>
          <a:bodyPr/>
          <a:lstStyle/>
          <a:p>
            <a:pPr eaLnBrk="1" hangingPunct="1"/>
            <a:r>
              <a:rPr lang="es-CL" sz="3200" b="1" dirty="0" smtClean="0">
                <a:latin typeface="gobCL" pitchFamily="50" charset="0"/>
              </a:rPr>
              <a:t>El derecho a percibir el bono se extingue por: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3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pPr eaLnBrk="1" hangingPunct="1"/>
            <a:r>
              <a:rPr lang="en-US" sz="9200" b="1" dirty="0" smtClean="0">
                <a:solidFill>
                  <a:schemeClr val="bg1"/>
                </a:solidFill>
                <a:latin typeface="gobCL" pitchFamily="50" charset="0"/>
                <a:ea typeface="ヒラギノ角ゴ Pro W3"/>
                <a:cs typeface="Verdana" pitchFamily="34" charset="0"/>
              </a:rPr>
              <a:t>Gracias.</a:t>
            </a:r>
          </a:p>
        </p:txBody>
      </p:sp>
      <p:pic>
        <p:nvPicPr>
          <p:cNvPr id="96259" name="2 Imagen" descr="Macintosh HD:Users:valeriasoto:gráfica:mds:Logos Ministerio 2.0:logo MD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060575"/>
            <a:ext cx="20510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76EC04-0D6F-4062-87C4-07BDA3E36539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23528" y="1268760"/>
            <a:ext cx="8424936" cy="47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Estar trabajando como dependiente o independiente.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CL" sz="2000" dirty="0" smtClean="0">
              <a:solidFill>
                <a:srgbClr val="595959"/>
              </a:solidFill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Tener 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entre 25 y menos de 60 años de edad. </a:t>
            </a:r>
            <a:endParaRPr lang="es-CL" sz="2000" dirty="0" smtClean="0">
              <a:solidFill>
                <a:srgbClr val="595959"/>
              </a:solidFill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CL" sz="2000" dirty="0">
              <a:solidFill>
                <a:srgbClr val="595959"/>
              </a:solidFill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Pertenecer al 35% más vulnerable 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de la </a:t>
            </a: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población, durante el presente año y a partir del 2015 se extiende al 40%.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CL" sz="2000" b="1" dirty="0">
              <a:solidFill>
                <a:srgbClr val="595959"/>
              </a:solidFill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Acreditar 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renta bruta inferior a </a:t>
            </a: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$4.810.042 (US$8.693) en 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el año calendario en que se solicita el beneficio. </a:t>
            </a: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$400.837 (US$724) promedio mensual.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CL" sz="2000" dirty="0">
              <a:solidFill>
                <a:srgbClr val="595959"/>
              </a:solidFill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Tener 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al día el pago de sus cotizaciones obligatorias de pensiones y de salud del año calendario indicado</a:t>
            </a: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CL" sz="2000" dirty="0">
              <a:solidFill>
                <a:srgbClr val="595959"/>
              </a:solidFill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bCL" pitchFamily="50" charset="0"/>
              <a:cs typeface="ヒラギノ角ゴ Pro W3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378024"/>
            <a:ext cx="8164513" cy="602704"/>
          </a:xfrm>
        </p:spPr>
        <p:txBody>
          <a:bodyPr/>
          <a:lstStyle/>
          <a:p>
            <a:pPr eaLnBrk="1" hangingPunct="1"/>
            <a:r>
              <a:rPr lang="es-CL" sz="3200" b="1" dirty="0" smtClean="0">
                <a:latin typeface="gobCL" pitchFamily="50" charset="0"/>
              </a:rPr>
              <a:t>Requisitos para las </a:t>
            </a:r>
            <a:r>
              <a:rPr lang="es-CL" sz="3200" b="1" i="1" dirty="0" smtClean="0">
                <a:latin typeface="gobCL" pitchFamily="50" charset="0"/>
              </a:rPr>
              <a:t>Trabajadoras </a:t>
            </a:r>
            <a:endParaRPr lang="es-ES" sz="3200" b="1" i="1" dirty="0" smtClean="0"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105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76EC04-0D6F-4062-87C4-07BDA3E36539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23528" y="1268760"/>
            <a:ext cx="8424936" cy="47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No 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trabajar en una institución del Estado o en una empresa con aporte estatal superior al 50</a:t>
            </a: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%.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CL" sz="2000" dirty="0" smtClean="0">
              <a:solidFill>
                <a:srgbClr val="595959"/>
              </a:solidFill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No registrar una solicitud vigente en el subsidio empleo joven.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CL" sz="2000" dirty="0" smtClean="0">
              <a:solidFill>
                <a:srgbClr val="595959"/>
              </a:solidFill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ea typeface="Verdana" pitchFamily="34" charset="0"/>
                <a:cs typeface="Verdana" pitchFamily="34" charset="0"/>
              </a:rPr>
              <a:t>No ser trabajadora del Programa Inversión a la Comunidad.</a:t>
            </a:r>
            <a:endParaRPr lang="es-CL" sz="2000" dirty="0">
              <a:solidFill>
                <a:srgbClr val="595959"/>
              </a:solidFill>
              <a:latin typeface="gobCL" pitchFamily="50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bCL" pitchFamily="50" charset="0"/>
              <a:cs typeface="ヒラギノ角ゴ Pro W3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378024"/>
            <a:ext cx="8164513" cy="602704"/>
          </a:xfrm>
        </p:spPr>
        <p:txBody>
          <a:bodyPr/>
          <a:lstStyle/>
          <a:p>
            <a:pPr eaLnBrk="1" hangingPunct="1"/>
            <a:r>
              <a:rPr lang="es-CL" sz="3200" b="1" dirty="0" smtClean="0">
                <a:latin typeface="gobCL" pitchFamily="50" charset="0"/>
              </a:rPr>
              <a:t>Requisitos para las Trabajadoras </a:t>
            </a:r>
            <a:endParaRPr lang="es-ES" sz="3200" b="1" dirty="0" smtClean="0"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105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76EC04-0D6F-4062-87C4-07BDA3E36539}" type="slidenum">
              <a:rPr lang="en-US"/>
              <a:pPr/>
              <a:t>5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391344"/>
            <a:ext cx="8164513" cy="602704"/>
          </a:xfrm>
        </p:spPr>
        <p:txBody>
          <a:bodyPr/>
          <a:lstStyle/>
          <a:p>
            <a:pPr eaLnBrk="1" hangingPunct="1"/>
            <a:r>
              <a:rPr lang="es-CL" sz="3200" b="1" dirty="0" smtClean="0">
                <a:latin typeface="gobCL" pitchFamily="50" charset="0"/>
              </a:rPr>
              <a:t>Requisitos para los Empleadores </a:t>
            </a:r>
            <a:endParaRPr lang="es-ES" sz="3200" b="1" dirty="0" smtClean="0">
              <a:latin typeface="gobCL" pitchFamily="50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395536" y="1556792"/>
            <a:ext cx="8085782" cy="371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Contar con Trabajadoras que cuenten con el Bono Trabajo a la Mujer, de acuerdo a los requisitos enunciados anteriormente y que 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CL" sz="2000" dirty="0">
              <a:solidFill>
                <a:srgbClr val="595959"/>
              </a:solidFill>
              <a:latin typeface="gobCL" pitchFamily="50" charset="0"/>
              <a:cs typeface="ヒラギノ角ゴ Pro W3" charset="-128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Tengan 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pagadas sus cotizaciones de seguridad social dentro del plazo </a:t>
            </a: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legal (día 10 vía caja y 13 vía electrónica).</a:t>
            </a:r>
            <a:endParaRPr lang="es-CL" sz="2000" dirty="0">
              <a:solidFill>
                <a:srgbClr val="595959"/>
              </a:solidFill>
              <a:latin typeface="gobCL" pitchFamily="50" charset="0"/>
              <a:cs typeface="ヒラギノ角ゴ Pro W3" charset="-128"/>
            </a:endParaRPr>
          </a:p>
          <a:p>
            <a:pPr marL="342900" marR="0" lvl="0" indent="-342900" algn="just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w Cen MT" pitchFamily="34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352928" cy="720080"/>
          </a:xfrm>
        </p:spPr>
        <p:txBody>
          <a:bodyPr/>
          <a:lstStyle/>
          <a:p>
            <a:r>
              <a:rPr lang="es-CL" sz="3200" b="1" dirty="0" smtClean="0">
                <a:latin typeface="gobCL" pitchFamily="50" charset="0"/>
              </a:rPr>
              <a:t>Duración del beneficio para las Trabajadoras</a:t>
            </a:r>
            <a:endParaRPr lang="es-CL" sz="3200" b="1" dirty="0">
              <a:latin typeface="gobCL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352928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>
                <a:latin typeface="gobCL" pitchFamily="50" charset="0"/>
              </a:rPr>
              <a:t>El </a:t>
            </a:r>
            <a:r>
              <a:rPr lang="es-ES" dirty="0">
                <a:latin typeface="gobCL" pitchFamily="50" charset="0"/>
              </a:rPr>
              <a:t>beneficio para la trabajadora dura </a:t>
            </a:r>
            <a:r>
              <a:rPr lang="es-ES" b="1" dirty="0">
                <a:latin typeface="gobCL" pitchFamily="50" charset="0"/>
              </a:rPr>
              <a:t>4 años </a:t>
            </a:r>
            <a:r>
              <a:rPr lang="es-ES" b="1" dirty="0" smtClean="0">
                <a:latin typeface="gobCL" pitchFamily="50" charset="0"/>
              </a:rPr>
              <a:t>continuos por una única vez</a:t>
            </a:r>
            <a:r>
              <a:rPr lang="es-ES" dirty="0" smtClean="0">
                <a:latin typeface="gobCL" pitchFamily="50" charset="0"/>
              </a:rPr>
              <a:t>,  el plazo se cuenta a </a:t>
            </a:r>
            <a:r>
              <a:rPr lang="es-ES" dirty="0">
                <a:latin typeface="gobCL" pitchFamily="50" charset="0"/>
              </a:rPr>
              <a:t>partir del mes </a:t>
            </a:r>
            <a:r>
              <a:rPr lang="es-ES" dirty="0" smtClean="0">
                <a:latin typeface="gobCL" pitchFamily="50" charset="0"/>
              </a:rPr>
              <a:t>siguiente de </a:t>
            </a:r>
            <a:r>
              <a:rPr lang="es-ES" dirty="0">
                <a:latin typeface="gobCL" pitchFamily="50" charset="0"/>
              </a:rPr>
              <a:t>presentación de la solicitud y se mantiene en la medida que la beneficiaria cumpla con los siguientes  requisitos</a:t>
            </a:r>
            <a:r>
              <a:rPr lang="es-ES" dirty="0" smtClean="0">
                <a:latin typeface="gobCL" pitchFamily="50" charset="0"/>
              </a:rPr>
              <a:t>:</a:t>
            </a:r>
          </a:p>
          <a:p>
            <a:pPr marL="0" indent="0" algn="just">
              <a:buNone/>
            </a:pPr>
            <a:endParaRPr lang="es-CL" dirty="0">
              <a:latin typeface="gobCL" pitchFamily="50" charset="0"/>
            </a:endParaRPr>
          </a:p>
          <a:p>
            <a:pPr marL="0" lvl="0" indent="0" algn="just">
              <a:buFont typeface="Wingdings" pitchFamily="2" charset="2"/>
              <a:buChar char="ü"/>
            </a:pPr>
            <a:r>
              <a:rPr lang="es-ES" dirty="0">
                <a:latin typeface="gobCL" pitchFamily="50" charset="0"/>
              </a:rPr>
              <a:t>Tener entre 25 y menos de 60 años de edad</a:t>
            </a:r>
            <a:r>
              <a:rPr lang="es-ES" dirty="0" smtClean="0">
                <a:latin typeface="gobCL" pitchFamily="50" charset="0"/>
              </a:rPr>
              <a:t>.</a:t>
            </a:r>
            <a:r>
              <a:rPr lang="es-ES" dirty="0">
                <a:latin typeface="gobCL" pitchFamily="50" charset="0"/>
              </a:rPr>
              <a:t> </a:t>
            </a:r>
            <a:endParaRPr lang="es-CL" dirty="0">
              <a:latin typeface="gobCL" pitchFamily="50" charset="0"/>
            </a:endParaRPr>
          </a:p>
          <a:p>
            <a:pPr marL="0" indent="0" algn="just">
              <a:buNone/>
            </a:pPr>
            <a:endParaRPr lang="es-ES" b="1" dirty="0" smtClean="0">
              <a:latin typeface="gobCL" pitchFamily="50" charset="0"/>
            </a:endParaRPr>
          </a:p>
          <a:p>
            <a:pPr marL="0" indent="0" algn="just">
              <a:buNone/>
            </a:pPr>
            <a:endParaRPr lang="es-ES" b="1" dirty="0" smtClean="0">
              <a:latin typeface="gobCL" pitchFamily="50" charset="0"/>
            </a:endParaRPr>
          </a:p>
          <a:p>
            <a:pPr marL="0" indent="0" algn="just">
              <a:buNone/>
            </a:pPr>
            <a:r>
              <a:rPr lang="es-ES" b="1" dirty="0" smtClean="0">
                <a:latin typeface="gobCL" pitchFamily="50" charset="0"/>
              </a:rPr>
              <a:t>IMPORTANTE</a:t>
            </a:r>
            <a:r>
              <a:rPr lang="es-ES" b="1" dirty="0">
                <a:latin typeface="gobCL" pitchFamily="50" charset="0"/>
              </a:rPr>
              <a:t>:</a:t>
            </a:r>
            <a:r>
              <a:rPr lang="es-ES" dirty="0">
                <a:latin typeface="gobCL" pitchFamily="50" charset="0"/>
              </a:rPr>
              <a:t> En el periodo de 4 años continuos durante el cual se realiza el conteo del beneficio, debe procurar trabajar en forma permanente para maximizar el beneficio que recibirá</a:t>
            </a:r>
            <a:r>
              <a:rPr lang="es-ES" dirty="0" smtClean="0">
                <a:latin typeface="gobCL" pitchFamily="50" charset="0"/>
              </a:rPr>
              <a:t>.</a:t>
            </a:r>
          </a:p>
          <a:p>
            <a:pPr marL="0" indent="0" algn="just">
              <a:buNone/>
            </a:pPr>
            <a:endParaRPr lang="es-ES" b="1" u="sng" dirty="0" smtClean="0">
              <a:latin typeface="gobCL" pitchFamily="50" charset="0"/>
            </a:endParaRPr>
          </a:p>
          <a:p>
            <a:pPr marL="0" indent="0" algn="just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xmlns="" val="3806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352928" cy="720080"/>
          </a:xfrm>
        </p:spPr>
        <p:txBody>
          <a:bodyPr/>
          <a:lstStyle/>
          <a:p>
            <a:r>
              <a:rPr lang="es-CL" sz="3200" b="1" dirty="0" smtClean="0">
                <a:latin typeface="gobCL" pitchFamily="50" charset="0"/>
              </a:rPr>
              <a:t>Duración del beneficio para Empleadores</a:t>
            </a:r>
            <a:endParaRPr lang="es-CL" sz="3200" b="1" dirty="0">
              <a:latin typeface="gobCL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136904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dirty="0" smtClean="0">
                <a:latin typeface="gobCL" pitchFamily="50" charset="0"/>
              </a:rPr>
              <a:t>En </a:t>
            </a:r>
            <a:r>
              <a:rPr lang="es-ES_tradnl" dirty="0">
                <a:latin typeface="gobCL" pitchFamily="50" charset="0"/>
              </a:rPr>
              <a:t>el caso de los empleadores, sea que la beneficiaria haya tenido uno o más empleadores, el </a:t>
            </a:r>
            <a:r>
              <a:rPr lang="es-ES_tradnl" dirty="0" smtClean="0">
                <a:latin typeface="gobCL" pitchFamily="50" charset="0"/>
              </a:rPr>
              <a:t>Bono en </a:t>
            </a:r>
            <a:r>
              <a:rPr lang="es-ES_tradnl" dirty="0">
                <a:latin typeface="gobCL" pitchFamily="50" charset="0"/>
              </a:rPr>
              <a:t>su conjunto no podrá exceder del pago </a:t>
            </a:r>
            <a:r>
              <a:rPr lang="es-ES_tradnl" b="1" dirty="0">
                <a:latin typeface="gobCL" pitchFamily="50" charset="0"/>
              </a:rPr>
              <a:t>de 24 mensualidades</a:t>
            </a:r>
            <a:r>
              <a:rPr lang="es-ES_tradnl" dirty="0">
                <a:latin typeface="gobCL" pitchFamily="50" charset="0"/>
              </a:rPr>
              <a:t> durante el periodo en que la beneficiaria puede tener derecho al </a:t>
            </a:r>
            <a:r>
              <a:rPr lang="es-ES_tradnl" dirty="0" smtClean="0">
                <a:latin typeface="gobCL" pitchFamily="50" charset="0"/>
              </a:rPr>
              <a:t>bono.</a:t>
            </a:r>
          </a:p>
          <a:p>
            <a:pPr marL="0" indent="0" algn="just">
              <a:buNone/>
            </a:pPr>
            <a:endParaRPr lang="es-ES_tradnl" dirty="0" smtClean="0">
              <a:latin typeface="gobCL" pitchFamily="50" charset="0"/>
            </a:endParaRPr>
          </a:p>
          <a:p>
            <a:pPr marL="0" indent="0" algn="just">
              <a:buNone/>
            </a:pPr>
            <a:endParaRPr lang="es-ES_tradnl" dirty="0" smtClean="0">
              <a:latin typeface="gobCL" pitchFamily="50" charset="0"/>
            </a:endParaRPr>
          </a:p>
          <a:p>
            <a:pPr marL="0" indent="0" algn="just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xmlns="" val="3806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76EC04-0D6F-4062-87C4-07BDA3E3653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52017" y="1340768"/>
            <a:ext cx="8064896" cy="39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El 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pago al </a:t>
            </a:r>
            <a:r>
              <a:rPr lang="es-CL" sz="2000" b="1" dirty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empleador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 será siempre </a:t>
            </a:r>
            <a:r>
              <a:rPr lang="es-CL" sz="2000" b="1" dirty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mensual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 y a la </a:t>
            </a:r>
            <a:r>
              <a:rPr lang="es-CL" sz="2000" b="1" dirty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trabajadora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 será, por regla general, </a:t>
            </a:r>
            <a:r>
              <a:rPr lang="es-CL" sz="2000" b="1" dirty="0" smtClean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anual*</a:t>
            </a: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, 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realizándose durante el segundo semestre del año calendario siguiente de aquel en que se percibieron las remuneraciones y/o rentas del trabajo. </a:t>
            </a:r>
            <a:endParaRPr lang="es-CL" sz="2000" dirty="0" smtClean="0">
              <a:solidFill>
                <a:srgbClr val="595959"/>
              </a:solidFill>
              <a:latin typeface="gobCL" pitchFamily="50" charset="0"/>
              <a:cs typeface="ヒラギノ角ゴ Pro W3" charset="-128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CL" sz="2000" dirty="0">
              <a:solidFill>
                <a:srgbClr val="595959"/>
              </a:solidFill>
              <a:latin typeface="gobCL" pitchFamily="50" charset="0"/>
              <a:cs typeface="ヒラギノ角ゴ Pro W3" charset="-128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En 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ambos casos, se efectuará por el medio que indique el empleador o trabajadora al momento de completar la solicitud, ya sea </a:t>
            </a: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efectivo o 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depósito en cuenta </a:t>
            </a: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bancaria </a:t>
            </a:r>
            <a:r>
              <a:rPr lang="es-CL" sz="2000" dirty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(corriente, ahorro joven, ahorro a la vista, ahorro a plazo, vista o cuenta </a:t>
            </a: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RUT).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L" sz="2000" dirty="0" smtClean="0">
              <a:solidFill>
                <a:srgbClr val="595959"/>
              </a:solidFill>
              <a:latin typeface="gobCL" pitchFamily="50" charset="0"/>
              <a:cs typeface="ヒラギノ角ゴ Pro W3" charset="-128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L" sz="2000" dirty="0" smtClean="0">
              <a:solidFill>
                <a:srgbClr val="595959"/>
              </a:solidFill>
              <a:latin typeface="gobCL" pitchFamily="50" charset="0"/>
              <a:cs typeface="ヒラギノ角ゴ Pro W3" charset="-128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s-CL" sz="2000" dirty="0" smtClean="0">
                <a:solidFill>
                  <a:srgbClr val="595959"/>
                </a:solidFill>
                <a:latin typeface="gobCL" pitchFamily="50" charset="0"/>
                <a:cs typeface="ヒラギノ角ゴ Pro W3" charset="-128"/>
              </a:rPr>
              <a:t>* Puede optar a adelantos, provisionales mensuales.</a:t>
            </a:r>
            <a:endParaRPr lang="es-CL" sz="2000" dirty="0">
              <a:solidFill>
                <a:srgbClr val="595959"/>
              </a:solidFill>
              <a:latin typeface="gobCL" pitchFamily="50" charset="0"/>
              <a:cs typeface="ヒラギノ角ゴ Pro W3" charset="-128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87313" y="260351"/>
            <a:ext cx="8229600" cy="648370"/>
          </a:xfrm>
        </p:spPr>
        <p:txBody>
          <a:bodyPr/>
          <a:lstStyle/>
          <a:p>
            <a:pPr eaLnBrk="1" hangingPunct="1"/>
            <a:r>
              <a:rPr lang="es-CL" sz="3200" b="1" dirty="0" smtClean="0">
                <a:latin typeface="gobCL" pitchFamily="50" charset="0"/>
              </a:rPr>
              <a:t>Pago del Bono</a:t>
            </a:r>
            <a:r>
              <a:rPr lang="es-CL" sz="3000" b="1" dirty="0" smtClean="0">
                <a:latin typeface="Tw Cen MT" pitchFamily="34" charset="0"/>
              </a:rPr>
              <a:t/>
            </a:r>
            <a:br>
              <a:rPr lang="es-CL" sz="3000" b="1" dirty="0" smtClean="0">
                <a:latin typeface="Tw Cen MT" pitchFamily="34" charset="0"/>
              </a:rPr>
            </a:br>
            <a:endParaRPr lang="es-ES" sz="1800" b="1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318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476250"/>
            <a:ext cx="8229600" cy="720725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latin typeface="Tw Cen MT" pitchFamily="34" charset="0"/>
              </a:rPr>
              <a:t>Medio de pago del Bono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29600" cy="468153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ES" dirty="0" smtClean="0">
                <a:latin typeface="gobCL" pitchFamily="50" charset="0"/>
              </a:rPr>
              <a:t>	En caso de proceder el pago, éste se hará efectivo de acuerdo a lo indicado por la beneficiaria en su solicitud, a través de los siguientes medios:</a:t>
            </a:r>
          </a:p>
          <a:p>
            <a:pPr algn="just" eaLnBrk="1" hangingPunct="1">
              <a:buFontTx/>
              <a:buNone/>
            </a:pPr>
            <a:endParaRPr lang="es-ES" dirty="0" smtClean="0">
              <a:latin typeface="gobCL" pitchFamily="50" charset="0"/>
            </a:endParaRPr>
          </a:p>
          <a:p>
            <a:pPr algn="just" eaLnBrk="1" hangingPunct="1"/>
            <a:r>
              <a:rPr lang="es-ES" b="1" dirty="0">
                <a:latin typeface="gobCL" pitchFamily="50" charset="0"/>
              </a:rPr>
              <a:t>Transferencia electrónica a cuenta bancaria del beneficiario: </a:t>
            </a:r>
            <a:r>
              <a:rPr lang="es-ES" dirty="0">
                <a:latin typeface="gobCL" pitchFamily="50" charset="0"/>
              </a:rPr>
              <a:t>Es el medio más rápido y seguro para solicitar el pago. </a:t>
            </a:r>
            <a:endParaRPr lang="es-ES" dirty="0" smtClean="0">
              <a:latin typeface="gobCL" pitchFamily="50" charset="0"/>
            </a:endParaRPr>
          </a:p>
          <a:p>
            <a:pPr algn="just" eaLnBrk="1" hangingPunct="1"/>
            <a:endParaRPr lang="es-ES" dirty="0" smtClean="0">
              <a:latin typeface="gobCL" pitchFamily="50" charset="0"/>
            </a:endParaRPr>
          </a:p>
          <a:p>
            <a:pPr algn="just" eaLnBrk="1" hangingPunct="1"/>
            <a:r>
              <a:rPr lang="es-ES" b="1" dirty="0" smtClean="0">
                <a:latin typeface="gobCL" pitchFamily="50" charset="0"/>
              </a:rPr>
              <a:t>Pago en efectivo: </a:t>
            </a:r>
            <a:r>
              <a:rPr lang="es-ES" dirty="0" smtClean="0">
                <a:latin typeface="gobCL" pitchFamily="50" charset="0"/>
              </a:rPr>
              <a:t>a través de las sucursales del Banco Estado y </a:t>
            </a:r>
            <a:r>
              <a:rPr lang="es-ES" dirty="0" err="1" smtClean="0">
                <a:latin typeface="gobCL" pitchFamily="50" charset="0"/>
              </a:rPr>
              <a:t>Serviestado</a:t>
            </a:r>
            <a:r>
              <a:rPr lang="es-ES" dirty="0" smtClean="0">
                <a:latin typeface="gobCL" pitchFamily="50" charset="0"/>
              </a:rPr>
              <a:t>. </a:t>
            </a:r>
          </a:p>
          <a:p>
            <a:pPr marL="0" indent="0" algn="just" eaLnBrk="1" hangingPunct="1">
              <a:buNone/>
            </a:pPr>
            <a:endParaRPr lang="es-ES" dirty="0" smtClean="0">
              <a:latin typeface="gobCL" pitchFamily="50" charset="0"/>
            </a:endParaRPr>
          </a:p>
          <a:p>
            <a:pPr algn="just" eaLnBrk="1" hangingPunct="1"/>
            <a:endParaRPr lang="es-ES" dirty="0" smtClean="0">
              <a:latin typeface="gobCL" pitchFamily="50" charset="0"/>
            </a:endParaRPr>
          </a:p>
          <a:p>
            <a:pPr algn="just" eaLnBrk="1" hangingPunct="1"/>
            <a:endParaRPr lang="es-ES" dirty="0" smtClean="0">
              <a:latin typeface="gobCL" pitchFamily="50" charset="0"/>
            </a:endParaRPr>
          </a:p>
          <a:p>
            <a:pPr algn="just" eaLnBrk="1" hangingPunct="1"/>
            <a:endParaRPr lang="es-ES" dirty="0" smtClean="0">
              <a:latin typeface="gobCL" pitchFamily="50" charset="0"/>
            </a:endParaRPr>
          </a:p>
          <a:p>
            <a:pPr algn="just" eaLnBrk="1" hangingPunct="1"/>
            <a:endParaRPr lang="es-ES" dirty="0" smtClean="0">
              <a:latin typeface="gobCL" pitchFamily="5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7022</TotalTime>
  <Words>725</Words>
  <Application>Microsoft Office PowerPoint</Application>
  <PresentationFormat>Presentación en pantalla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2_Office Theme</vt:lpstr>
      <vt:lpstr>Bono al Trabajo de la Mujer  Ley N°20.595 y 20.338 </vt:lpstr>
      <vt:lpstr>Bono al Trabajo de la Mujer</vt:lpstr>
      <vt:lpstr>Requisitos para las Trabajadoras </vt:lpstr>
      <vt:lpstr>Requisitos para las Trabajadoras </vt:lpstr>
      <vt:lpstr>Requisitos para los Empleadores </vt:lpstr>
      <vt:lpstr>Duración del beneficio para las Trabajadoras</vt:lpstr>
      <vt:lpstr>Duración del beneficio para Empleadores</vt:lpstr>
      <vt:lpstr>Pago del Bono </vt:lpstr>
      <vt:lpstr>Medio de pago del Bono</vt:lpstr>
      <vt:lpstr>PROCESO DE POSTULACIÓN</vt:lpstr>
      <vt:lpstr>Solicitud de la Trabajadora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Solicitud del Empleador</vt:lpstr>
      <vt:lpstr>Plazos para notificar los resultados de la solicitud</vt:lpstr>
      <vt:lpstr>Diapositiva 21</vt:lpstr>
      <vt:lpstr>El derecho a percibir el bono se extingue por:</vt:lpstr>
      <vt:lpstr>Gracias.</vt:lpstr>
    </vt:vector>
  </TitlesOfParts>
  <Company>Gabriel Badagnani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giovanna silva</cp:lastModifiedBy>
  <cp:revision>172</cp:revision>
  <cp:lastPrinted>2012-07-06T15:55:44Z</cp:lastPrinted>
  <dcterms:created xsi:type="dcterms:W3CDTF">2010-11-27T19:44:20Z</dcterms:created>
  <dcterms:modified xsi:type="dcterms:W3CDTF">2014-06-26T14:17:15Z</dcterms:modified>
</cp:coreProperties>
</file>